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Golos Text"/>
      <p:regular r:id="rId29"/>
      <p:bold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Golos Text SemiBo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6A46AE-AF82-4062-BC20-774939A927B3}">
  <a:tblStyle styleId="{986A46AE-AF82-4062-BC20-774939A927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GolosTex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-regular.fntdata"/><Relationship Id="rId30" Type="http://schemas.openxmlformats.org/officeDocument/2006/relationships/font" Target="fonts/GolosText-bold.fntdata"/><Relationship Id="rId11" Type="http://schemas.openxmlformats.org/officeDocument/2006/relationships/slide" Target="slides/slide4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3.xml"/><Relationship Id="rId32" Type="http://schemas.openxmlformats.org/officeDocument/2006/relationships/font" Target="fonts/RobotoMono-bold.fntdata"/><Relationship Id="rId13" Type="http://schemas.openxmlformats.org/officeDocument/2006/relationships/slide" Target="slides/slide6.xml"/><Relationship Id="rId35" Type="http://schemas.openxmlformats.org/officeDocument/2006/relationships/font" Target="fonts/GolosTextSemiBold-regular.fntdata"/><Relationship Id="rId12" Type="http://schemas.openxmlformats.org/officeDocument/2006/relationships/slide" Target="slides/slide5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GolosTextSemi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80d62a33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680d62a330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80d62a33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680d62a330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80d62a3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680d62a330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80d62a33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680d62a330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80d62a33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680d62a330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80d62a33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680d62a330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680d62a33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680d62a330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80d62a33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680d62a330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80d62a33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680d62a330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989e175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6989e175c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989e175c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6989e175c2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da527fc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da527fc9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da527fc9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5da527fc9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da527fc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5da527fc9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da527fc9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5da527fc92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da527fc9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5da527fc9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da527fc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da527fc92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80d62a33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680d62a330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6" name="Google Shape;66;p11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67" name="Google Shape;67;p11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68" name="Google Shape;68;p11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69" name="Google Shape;69;p11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76" name="Google Shape;76;p12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77" name="Google Shape;77;p12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78" name="Google Shape;78;p12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82" name="Google Shape;82;p12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83" name="Google Shape;83;p12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9" name="Google Shape;129;p23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30" name="Google Shape;130;p23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31" name="Google Shape;131;p23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5098416" y="490274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5910801" y="42723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457201" y="1059322"/>
            <a:ext cx="38970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2" type="body"/>
          </p:nvPr>
        </p:nvSpPr>
        <p:spPr>
          <a:xfrm>
            <a:off x="457202" y="3105836"/>
            <a:ext cx="3897000" cy="1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3" type="body"/>
          </p:nvPr>
        </p:nvSpPr>
        <p:spPr>
          <a:xfrm>
            <a:off x="4789714" y="1059322"/>
            <a:ext cx="36321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457200" y="1211943"/>
            <a:ext cx="74676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02428" y="943208"/>
            <a:ext cx="55263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2"/>
          <p:cNvSpPr/>
          <p:nvPr>
            <p:ph idx="2" type="pic"/>
          </p:nvPr>
        </p:nvSpPr>
        <p:spPr>
          <a:xfrm>
            <a:off x="457200" y="943208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73" name="Google Shape;173;p32"/>
          <p:cNvSpPr/>
          <p:nvPr>
            <p:ph idx="3" type="pic"/>
          </p:nvPr>
        </p:nvSpPr>
        <p:spPr>
          <a:xfrm>
            <a:off x="457200" y="2935720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57201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3209454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3" type="body"/>
          </p:nvPr>
        </p:nvSpPr>
        <p:spPr>
          <a:xfrm>
            <a:off x="5969804" y="2933902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4" type="body"/>
          </p:nvPr>
        </p:nvSpPr>
        <p:spPr>
          <a:xfrm>
            <a:off x="457200" y="3287828"/>
            <a:ext cx="2589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79" name="Google Shape;179;p33"/>
          <p:cNvSpPr txBox="1"/>
          <p:nvPr>
            <p:ph idx="5" type="body"/>
          </p:nvPr>
        </p:nvSpPr>
        <p:spPr>
          <a:xfrm>
            <a:off x="3207251" y="3299578"/>
            <a:ext cx="2591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0" name="Google Shape;180;p33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6" type="body"/>
          </p:nvPr>
        </p:nvSpPr>
        <p:spPr>
          <a:xfrm>
            <a:off x="5967600" y="3299578"/>
            <a:ext cx="2591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2" name="Google Shape;182;p33"/>
          <p:cNvSpPr/>
          <p:nvPr>
            <p:ph idx="7" type="pic"/>
          </p:nvPr>
        </p:nvSpPr>
        <p:spPr>
          <a:xfrm>
            <a:off x="469081" y="944463"/>
            <a:ext cx="25770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83" name="Google Shape;183;p33"/>
          <p:cNvSpPr/>
          <p:nvPr>
            <p:ph idx="8" type="pic"/>
          </p:nvPr>
        </p:nvSpPr>
        <p:spPr>
          <a:xfrm>
            <a:off x="3221666" y="944462"/>
            <a:ext cx="2577000" cy="1883100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184" name="Google Shape;184;p33"/>
          <p:cNvSpPr/>
          <p:nvPr>
            <p:ph idx="9" type="pic"/>
          </p:nvPr>
        </p:nvSpPr>
        <p:spPr>
          <a:xfrm>
            <a:off x="5980690" y="944463"/>
            <a:ext cx="2577000" cy="1883100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457201" y="963397"/>
            <a:ext cx="25326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4"/>
          <p:cNvSpPr/>
          <p:nvPr>
            <p:ph idx="2" type="pic"/>
          </p:nvPr>
        </p:nvSpPr>
        <p:spPr>
          <a:xfrm>
            <a:off x="3095171" y="963397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89" name="Google Shape;189;p34"/>
          <p:cNvSpPr/>
          <p:nvPr>
            <p:ph idx="3" type="pic"/>
          </p:nvPr>
        </p:nvSpPr>
        <p:spPr>
          <a:xfrm>
            <a:off x="5733141" y="966928"/>
            <a:ext cx="2532600" cy="1883100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90" name="Google Shape;190;p34"/>
          <p:cNvSpPr/>
          <p:nvPr>
            <p:ph idx="4" type="pic"/>
          </p:nvPr>
        </p:nvSpPr>
        <p:spPr>
          <a:xfrm>
            <a:off x="5733141" y="2954042"/>
            <a:ext cx="2532600" cy="1883100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91" name="Google Shape;191;p34"/>
          <p:cNvSpPr/>
          <p:nvPr>
            <p:ph idx="5" type="pic"/>
          </p:nvPr>
        </p:nvSpPr>
        <p:spPr>
          <a:xfrm>
            <a:off x="3095171" y="2960314"/>
            <a:ext cx="2532600" cy="1883100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92" name="Google Shape;192;p34"/>
          <p:cNvSpPr/>
          <p:nvPr>
            <p:ph idx="6" type="pic"/>
          </p:nvPr>
        </p:nvSpPr>
        <p:spPr>
          <a:xfrm>
            <a:off x="457200" y="2960314"/>
            <a:ext cx="2532600" cy="1883100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57201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2" type="body"/>
          </p:nvPr>
        </p:nvSpPr>
        <p:spPr>
          <a:xfrm>
            <a:off x="3275819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3" type="body"/>
          </p:nvPr>
        </p:nvSpPr>
        <p:spPr>
          <a:xfrm>
            <a:off x="6085706" y="2367645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5"/>
          <p:cNvSpPr/>
          <p:nvPr>
            <p:ph idx="4" type="pic"/>
          </p:nvPr>
        </p:nvSpPr>
        <p:spPr>
          <a:xfrm>
            <a:off x="454050" y="952607"/>
            <a:ext cx="2589300" cy="1304400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199" name="Google Shape;199;p35"/>
          <p:cNvSpPr/>
          <p:nvPr>
            <p:ph idx="5" type="pic"/>
          </p:nvPr>
        </p:nvSpPr>
        <p:spPr>
          <a:xfrm>
            <a:off x="3275818" y="952607"/>
            <a:ext cx="2589300" cy="1304400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200" name="Google Shape;200;p35"/>
          <p:cNvSpPr/>
          <p:nvPr>
            <p:ph idx="6" type="pic"/>
          </p:nvPr>
        </p:nvSpPr>
        <p:spPr>
          <a:xfrm>
            <a:off x="6089789" y="952607"/>
            <a:ext cx="2589300" cy="1304400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201" name="Google Shape;201;p35"/>
          <p:cNvSpPr txBox="1"/>
          <p:nvPr>
            <p:ph idx="7" type="body"/>
          </p:nvPr>
        </p:nvSpPr>
        <p:spPr>
          <a:xfrm>
            <a:off x="460352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8" type="body"/>
          </p:nvPr>
        </p:nvSpPr>
        <p:spPr>
          <a:xfrm>
            <a:off x="3278970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9" type="body"/>
          </p:nvPr>
        </p:nvSpPr>
        <p:spPr>
          <a:xfrm>
            <a:off x="6088857" y="4281396"/>
            <a:ext cx="25893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35"/>
          <p:cNvSpPr/>
          <p:nvPr>
            <p:ph idx="13" type="pic"/>
          </p:nvPr>
        </p:nvSpPr>
        <p:spPr>
          <a:xfrm>
            <a:off x="457201" y="2866358"/>
            <a:ext cx="2589300" cy="1304400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205" name="Google Shape;205;p35"/>
          <p:cNvSpPr/>
          <p:nvPr>
            <p:ph idx="14" type="pic"/>
          </p:nvPr>
        </p:nvSpPr>
        <p:spPr>
          <a:xfrm>
            <a:off x="3278969" y="2866358"/>
            <a:ext cx="2589300" cy="1304400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206" name="Google Shape;206;p35"/>
          <p:cNvSpPr/>
          <p:nvPr>
            <p:ph idx="15" type="pic"/>
          </p:nvPr>
        </p:nvSpPr>
        <p:spPr>
          <a:xfrm>
            <a:off x="6092940" y="2866358"/>
            <a:ext cx="2589300" cy="1304400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0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42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3"/>
          <p:cNvSpPr/>
          <p:nvPr>
            <p:ph idx="2" type="pic"/>
          </p:nvPr>
        </p:nvSpPr>
        <p:spPr>
          <a:xfrm>
            <a:off x="457200" y="936852"/>
            <a:ext cx="4608600" cy="3842100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5508171" y="1153886"/>
            <a:ext cx="2532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45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45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5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457200" y="306435"/>
            <a:ext cx="6291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6"/>
          <p:cNvSpPr txBox="1"/>
          <p:nvPr>
            <p:ph idx="1" type="body"/>
          </p:nvPr>
        </p:nvSpPr>
        <p:spPr>
          <a:xfrm>
            <a:off x="5733143" y="949330"/>
            <a:ext cx="2895600" cy="3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46"/>
          <p:cNvSpPr/>
          <p:nvPr>
            <p:ph idx="2" type="pic"/>
          </p:nvPr>
        </p:nvSpPr>
        <p:spPr>
          <a:xfrm>
            <a:off x="457200" y="949329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252" name="Google Shape;252;p46"/>
          <p:cNvSpPr/>
          <p:nvPr>
            <p:ph idx="3" type="pic"/>
          </p:nvPr>
        </p:nvSpPr>
        <p:spPr>
          <a:xfrm>
            <a:off x="3095171" y="949328"/>
            <a:ext cx="2532600" cy="1883100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253" name="Google Shape;253;p46"/>
          <p:cNvSpPr/>
          <p:nvPr>
            <p:ph idx="4" type="pic"/>
          </p:nvPr>
        </p:nvSpPr>
        <p:spPr>
          <a:xfrm>
            <a:off x="3095171" y="2962031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254" name="Google Shape;254;p46"/>
          <p:cNvSpPr/>
          <p:nvPr>
            <p:ph idx="5" type="pic"/>
          </p:nvPr>
        </p:nvSpPr>
        <p:spPr>
          <a:xfrm>
            <a:off x="457199" y="2962031"/>
            <a:ext cx="2532600" cy="1883100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50" name="Google Shape;50;p9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10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60" name="Google Shape;60;p10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61" name="Google Shape;61;p10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57200" y="306434"/>
            <a:ext cx="82296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57200" y="1121912"/>
            <a:ext cx="82296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4"/>
          <p:cNvSpPr txBox="1"/>
          <p:nvPr/>
        </p:nvSpPr>
        <p:spPr>
          <a:xfrm>
            <a:off x="-865051" y="413412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-865051" y="4134125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codataset.org/?utm_source=chatgpt.com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visdataset.org/dataset" TargetMode="External"/><Relationship Id="rId4" Type="http://schemas.openxmlformats.org/officeDocument/2006/relationships/hyperlink" Target="https://www.lvisdataset.org/datas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orage.googleapis.com/openimages/web/index.html?utm_source=chatgpt.com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1371600" y="2442525"/>
            <a:ext cx="6400800" cy="70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b="0" lang="ru-RU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Мультимодальный датасет для Web‑AR детектива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260" name="Google Shape;260;p47"/>
          <p:cNvSpPr txBox="1"/>
          <p:nvPr/>
        </p:nvSpPr>
        <p:spPr>
          <a:xfrm>
            <a:off x="6009175" y="4067750"/>
            <a:ext cx="3546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Сусиков В.А. гр 4123</a:t>
            </a:r>
            <a:endParaRPr sz="22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Модальность и формат</a:t>
            </a:r>
            <a:endParaRPr/>
          </a:p>
        </p:txBody>
      </p:sp>
      <p:graphicFrame>
        <p:nvGraphicFramePr>
          <p:cNvPr id="325" name="Google Shape;325;p5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{986A46AE-AF82-4062-BC20-774939A927B3}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Уровень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Модальность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/>
                        <a:t>Формат файла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RGB-изображение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images/*.jpg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маска-контур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objects_30.json</a:t>
                      </a:r>
                      <a:r>
                        <a:rPr lang="ru-RU" sz="1100"/>
                        <a:t> (формат COCO - bbox + polygon)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Растровая маска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masks/*.png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Текст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stories/story_X.json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500">
                <a:latin typeface="Arial"/>
                <a:ea typeface="Arial"/>
                <a:cs typeface="Arial"/>
                <a:sym typeface="Arial"/>
              </a:rPr>
              <a:t>CVAT - инструмент разметки и визуализации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400">
                <a:latin typeface="Arial"/>
                <a:ea typeface="Arial"/>
                <a:cs typeface="Arial"/>
                <a:sym typeface="Arial"/>
              </a:rPr>
              <a:t>Преимущества: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Веб-интерфейс, открывается прямо в браузере</a:t>
            </a:r>
            <a:br>
              <a:rPr lang="ru-RU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Позволяет править существующие полигоны,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рисовать новые,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видеть наложение маски на картинку в реальном масштабе времени</a:t>
            </a:r>
            <a:br>
              <a:rPr lang="ru-RU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Экспортирует разметку сразу в </a:t>
            </a:r>
            <a:r>
              <a:rPr b="1" lang="ru-RU" sz="1200">
                <a:latin typeface="Arial"/>
                <a:ea typeface="Arial"/>
                <a:cs typeface="Arial"/>
                <a:sym typeface="Arial"/>
              </a:rPr>
              <a:t>COCO JSON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Единый подход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b="1"/>
          </a:p>
        </p:txBody>
      </p:sp>
      <p:sp>
        <p:nvSpPr>
          <p:cNvPr id="331" name="Google Shape;331;p5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Инструменты и визуализация</a:t>
            </a:r>
            <a:endParaRPr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800" y="1806950"/>
            <a:ext cx="3386973" cy="1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 Связывающие сущности</a:t>
            </a:r>
            <a:endParaRPr/>
          </a:p>
        </p:txBody>
      </p:sp>
      <p:sp>
        <p:nvSpPr>
          <p:cNvPr id="338" name="Google Shape;338;p58"/>
          <p:cNvSpPr txBox="1"/>
          <p:nvPr>
            <p:ph idx="1" type="body"/>
          </p:nvPr>
        </p:nvSpPr>
        <p:spPr>
          <a:xfrm>
            <a:off x="457200" y="1211950"/>
            <a:ext cx="81237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latin typeface="Roboto Mono"/>
                <a:ea typeface="Roboto Mono"/>
                <a:cs typeface="Roboto Mono"/>
                <a:sym typeface="Roboto Mono"/>
              </a:rPr>
              <a:t>Структура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objects_30.json - Объект COCO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	images[]: {id: 391895, file_name: "000000391895.jpg","width": 640,  "height": 480}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   	annotations[]: {id: 101,image_id: 391895, category_id: 1, bbox: …, segmentation: …}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	categories[]: {id: 1, name: "key"}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stories/story_01.json -{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story_id: "01",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title: "...",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	nodes: [{node_id: 1, class_id: "key", prompt: "...", reveal: "..."},…]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}	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images/000000391895.jpg   - имя содержит image_id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masks/000000391895_101.png  - image_id + annotation_id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507999" y="17922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Минимум 40 примеров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 на базовый класс.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Точность полигона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среднее отклонение ≤ 2 px от границы объекта.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Размер модели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итоговый вес COCO-JSON ≤ 10 МБ; PNG-маски генерируются по запросу.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9"/>
          <p:cNvSpPr txBox="1"/>
          <p:nvPr>
            <p:ph idx="2" type="body"/>
          </p:nvPr>
        </p:nvSpPr>
        <p:spPr>
          <a:xfrm>
            <a:off x="507999" y="11824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u="none"/>
              <a:t>Общие</a:t>
            </a:r>
            <a:endParaRPr u="none"/>
          </a:p>
        </p:txBody>
      </p:sp>
      <p:sp>
        <p:nvSpPr>
          <p:cNvPr id="345" name="Google Shape;345;p5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Требования к качеству</a:t>
            </a:r>
            <a:endParaRPr/>
          </a:p>
        </p:txBody>
      </p:sp>
      <p:sp>
        <p:nvSpPr>
          <p:cNvPr id="346" name="Google Shape;346;p59"/>
          <p:cNvSpPr txBox="1"/>
          <p:nvPr>
            <p:ph idx="3" type="body"/>
          </p:nvPr>
        </p:nvSpPr>
        <p:spPr>
          <a:xfrm>
            <a:off x="5000171" y="3011486"/>
            <a:ext cx="36357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Полнота ссылок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image_id, class_id, category_id, key имеют связи, можно проверить скриптом.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ru-RU" sz="1100">
                <a:latin typeface="Arial"/>
                <a:ea typeface="Arial"/>
                <a:cs typeface="Arial"/>
                <a:sym typeface="Arial"/>
              </a:rPr>
              <a:t>Формат</a:t>
            </a:r>
            <a:r>
              <a:rPr lang="ru-RU" sz="1100">
                <a:latin typeface="Arial"/>
                <a:ea typeface="Arial"/>
                <a:cs typeface="Arial"/>
                <a:sym typeface="Arial"/>
              </a:rPr>
              <a:t>: все файлы COCO-совместимы; PNG-маски – 8-бит, форматы текстовых и числовых полей корректны.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9"/>
          <p:cNvSpPr txBox="1"/>
          <p:nvPr>
            <p:ph idx="4" type="body"/>
          </p:nvPr>
        </p:nvSpPr>
        <p:spPr>
          <a:xfrm>
            <a:off x="5000171" y="2401659"/>
            <a:ext cx="29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 u="none"/>
              <a:t>Формат</a:t>
            </a:r>
            <a:endParaRPr u="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 Связывающие сущности</a:t>
            </a:r>
            <a:endParaRPr/>
          </a:p>
        </p:txBody>
      </p:sp>
      <p:sp>
        <p:nvSpPr>
          <p:cNvPr id="353" name="Google Shape;353;p60"/>
          <p:cNvSpPr txBox="1"/>
          <p:nvPr>
            <p:ph idx="1" type="body"/>
          </p:nvPr>
        </p:nvSpPr>
        <p:spPr>
          <a:xfrm>
            <a:off x="457200" y="1211950"/>
            <a:ext cx="8123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latin typeface="Roboto Mono"/>
                <a:ea typeface="Roboto Mono"/>
                <a:cs typeface="Roboto Mono"/>
                <a:sym typeface="Roboto Mono"/>
              </a:rPr>
              <a:t>Структура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annotations</a:t>
            </a: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.json - Объект для обучения</a:t>
            </a: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YOLO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	images[]: {id: 391895, file_name: "000000391895.jpg","width": 640,  "height": 480}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   	annotations[]: {id: 101,image_id: 391895, category_id: 1, bbox: …, segmentation: …}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|	categories[]: {id: 1, name: "key"}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stories/story_01 -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|	</a:t>
            </a:r>
            <a:r>
              <a:rPr i="1" lang="ru-RU" sz="1100">
                <a:latin typeface="Roboto Mono"/>
                <a:ea typeface="Roboto Mono"/>
                <a:cs typeface="Roboto Mono"/>
                <a:sym typeface="Roboto Mono"/>
              </a:rPr>
              <a:t>node.json</a:t>
            </a: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story_id: 391895,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title: "Название",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classes: [книга, часы…],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nodes: [{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node_id: 2,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class_id: "bird",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text_id: "g2",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next: 3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}]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	|   	</a:t>
            </a:r>
            <a:r>
              <a:rPr i="1" lang="ru-RU" sz="1100">
                <a:latin typeface="Roboto Mono"/>
                <a:ea typeface="Roboto Mono"/>
                <a:cs typeface="Roboto Mono"/>
                <a:sym typeface="Roboto Mono"/>
              </a:rPr>
              <a:t>text.json</a:t>
            </a: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: {g2:{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prompt: "В утреннем саду …",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reveal: "Это птица …"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}}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 	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Roboto Mono"/>
                <a:ea typeface="Roboto Mono"/>
                <a:cs typeface="Roboto Mono"/>
                <a:sym typeface="Roboto Mono"/>
              </a:rPr>
              <a:t>images/000000391895.jpg   - имя содержит image_id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Для фильтрации изображений был использован скрипт, который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Брал только нужные классы из COCO 2017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Определял количество изображений для 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каждого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 класса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Приводил в формат, который загружался в CVAT - сначала загружались изображения, 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затем файл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 аннотации для этих картинок, полученный после фильтрации COCO аннотаций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b="1"/>
          </a:p>
        </p:txBody>
      </p:sp>
      <p:sp>
        <p:nvSpPr>
          <p:cNvPr id="359" name="Google Shape;359;p6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Фильтрация изображений</a:t>
            </a:r>
            <a:endParaRPr/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625" y="2423650"/>
            <a:ext cx="3331599" cy="22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897" y="3426575"/>
            <a:ext cx="4052450" cy="9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Большинство изображений уже аннотировано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Ручная аннотация неразмеченные изображений через CVAT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Тип - полигональная разметка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b="1"/>
          </a:p>
        </p:txBody>
      </p:sp>
      <p:sp>
        <p:nvSpPr>
          <p:cNvPr id="367" name="Google Shape;367;p6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Разметка изображений</a:t>
            </a:r>
            <a:endParaRPr/>
          </a:p>
        </p:txBody>
      </p:sp>
      <p:pic>
        <p:nvPicPr>
          <p:cNvPr id="368" name="Google Shape;3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00" y="2045700"/>
            <a:ext cx="5968200" cy="26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os Text SemiBold"/>
              <a:buNone/>
            </a:pPr>
            <a:r>
              <a:rPr lang="ru-RU"/>
              <a:t>Экспорт</a:t>
            </a:r>
            <a:endParaRPr/>
          </a:p>
        </p:txBody>
      </p:sp>
      <p:sp>
        <p:nvSpPr>
          <p:cNvPr id="374" name="Google Shape;374;p63"/>
          <p:cNvSpPr txBox="1"/>
          <p:nvPr>
            <p:ph idx="1" type="body"/>
          </p:nvPr>
        </p:nvSpPr>
        <p:spPr>
          <a:xfrm>
            <a:off x="457200" y="1211950"/>
            <a:ext cx="8123700" cy="3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Mono"/>
              <a:buChar char="●"/>
            </a:pPr>
            <a:r>
              <a:rPr lang="ru-RU" sz="1500">
                <a:latin typeface="Roboto Mono"/>
                <a:ea typeface="Roboto Mono"/>
                <a:cs typeface="Roboto Mono"/>
                <a:sym typeface="Roboto Mono"/>
              </a:rPr>
              <a:t>Формат COCO 1.0 - подходит для обучения YOLO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5" name="Google Shape;3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175" y="2350875"/>
            <a:ext cx="4708826" cy="20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875" y="1547500"/>
            <a:ext cx="6340350" cy="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3"/>
          <p:cNvSpPr txBox="1"/>
          <p:nvPr/>
        </p:nvSpPr>
        <p:spPr>
          <a:xfrm>
            <a:off x="633200" y="2415875"/>
            <a:ext cx="27471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os Text"/>
              <a:buChar char="●"/>
            </a:pPr>
            <a:r>
              <a:rPr lang="ru-RU" sz="15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Получаем готовый формат для датасета выше</a:t>
            </a:r>
            <a:endParaRPr sz="1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Использовалась библиотека rdflib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Классы: "Image", "Annotation", "Category", "StoryNode"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Свойства "fileName", "width", "height",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"onImage", "hasCategory", "prompt", "reveal", "targets"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RDF-граф</a:t>
            </a:r>
            <a:endParaRPr/>
          </a:p>
        </p:txBody>
      </p:sp>
      <p:pic>
        <p:nvPicPr>
          <p:cNvPr id="384" name="Google Shape;3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375" y="1420325"/>
            <a:ext cx="3536400" cy="29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Пример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 запроса, получающего категории изображений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ru-RU" sz="1200">
                <a:latin typeface="Arial"/>
                <a:ea typeface="Arial"/>
                <a:cs typeface="Arial"/>
                <a:sym typeface="Arial"/>
              </a:rPr>
              <a:t>Пример графа с помощью </a:t>
            </a:r>
            <a:r>
              <a:rPr lang="ru-RU" sz="1200">
                <a:latin typeface="Arial"/>
                <a:ea typeface="Arial"/>
                <a:cs typeface="Arial"/>
                <a:sym typeface="Arial"/>
              </a:rPr>
              <a:t>networkx и matplotlib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Пример запроса и визулизация графа</a:t>
            </a:r>
            <a:endParaRPr/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120" y="1848950"/>
            <a:ext cx="3590375" cy="26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00" y="1921375"/>
            <a:ext cx="3113652" cy="27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21538" y="12169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Исследование методов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машинного обучения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для распознавания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 в WebAR 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>
                <a:latin typeface="Calibri"/>
                <a:ea typeface="Calibri"/>
                <a:cs typeface="Calibri"/>
                <a:sym typeface="Calibri"/>
              </a:rPr>
              <a:t>приложениях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sz="2900"/>
          </a:p>
        </p:txBody>
      </p:sp>
      <p:sp>
        <p:nvSpPr>
          <p:cNvPr id="266" name="Google Shape;266;p4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Предметная область​</a:t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00" y="2143102"/>
            <a:ext cx="3490325" cy="1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Примеры запроса</a:t>
            </a:r>
            <a:endParaRPr/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49" y="1714799"/>
            <a:ext cx="3929600" cy="2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50" y="2465345"/>
            <a:ext cx="4103600" cy="2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Исследование распознавания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в веб приложениях на стороне клиента​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Игровая форма - пользователь восстанавливает историю, с помощью наведения веб-камеры на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объекты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Полученные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могут быть использованы для дообучения модели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sz="2400"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Задачи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Для классификации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объектов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в 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режиме</a:t>
            </a: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 реального времени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Без размеченных изображений модель не научится находить «улики» в кадре​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ru-RU" sz="2400">
                <a:latin typeface="Calibri"/>
                <a:ea typeface="Calibri"/>
                <a:cs typeface="Calibri"/>
                <a:sym typeface="Calibri"/>
              </a:rPr>
              <a:t>Текстовые загадки связывают сюжет и класс объекта – обеспечивают мультимодальность​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 sz="319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Почему нужны данные​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idx="1" type="body"/>
          </p:nvPr>
        </p:nvSpPr>
        <p:spPr>
          <a:xfrm>
            <a:off x="624122" y="1233725"/>
            <a:ext cx="51834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3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COCO‑2017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Открытый датасет ≈ 118 к изображений с разметкой </a:t>
            </a:r>
            <a:r>
              <a:rPr b="1" lang="ru-RU">
                <a:latin typeface="Calibri"/>
                <a:ea typeface="Calibri"/>
                <a:cs typeface="Calibri"/>
                <a:sym typeface="Calibri"/>
              </a:rPr>
              <a:t>bbox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b="1" lang="ru-RU">
                <a:latin typeface="Calibri"/>
                <a:ea typeface="Calibri"/>
                <a:cs typeface="Calibri"/>
                <a:sym typeface="Calibri"/>
              </a:rPr>
              <a:t>polygon-масками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 на 80 классов, включая бытовые предметы (cup, book, remote, cell phone, scissors и тд.)</a:t>
            </a:r>
            <a:endParaRPr sz="3700"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Источники данных и примеры</a:t>
            </a:r>
            <a:endParaRPr/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225" y="970951"/>
            <a:ext cx="1731800" cy="3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25" y="3363500"/>
            <a:ext cx="5651399" cy="12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idx="1" type="body"/>
          </p:nvPr>
        </p:nvSpPr>
        <p:spPr>
          <a:xfrm>
            <a:off x="624125" y="1233725"/>
            <a:ext cx="48387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ru-RU" sz="3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LVIS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Расширение COCO, созданное специально для </a:t>
            </a:r>
            <a:r>
              <a:rPr b="1" lang="ru-RU">
                <a:latin typeface="Calibri"/>
                <a:ea typeface="Calibri"/>
                <a:cs typeface="Calibri"/>
                <a:sym typeface="Calibri"/>
              </a:rPr>
              <a:t>мелких и редких объектов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 с детализированной разметкой.~2 млн аннотаций экземпляров</a:t>
            </a:r>
            <a:endParaRPr sz="4300"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Источники данных и примеры</a:t>
            </a:r>
            <a:endParaRPr/>
          </a:p>
        </p:txBody>
      </p:sp>
      <p:pic>
        <p:nvPicPr>
          <p:cNvPr id="294" name="Google Shape;29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100" y="3013350"/>
            <a:ext cx="2755475" cy="17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2850" y="1128350"/>
            <a:ext cx="2857500" cy="299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idx="1" type="body"/>
          </p:nvPr>
        </p:nvSpPr>
        <p:spPr>
          <a:xfrm>
            <a:off x="624125" y="1233725"/>
            <a:ext cx="55026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Images Dataset V6/V7</a:t>
            </a:r>
            <a:endParaRPr sz="3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О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громный и хорошо организованный датасет от Google. Его структура строится вокруг CSV-файлов, 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более 9 миллионов изображений с bbox и масками, &gt;600 классов, «key», «mug», «lamp», «newspaper» и другие</a:t>
            </a:r>
            <a:endParaRPr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Источники данных и примеры</a:t>
            </a:r>
            <a:endParaRPr/>
          </a:p>
        </p:txBody>
      </p:sp>
      <p:pic>
        <p:nvPicPr>
          <p:cNvPr id="302" name="Google Shape;3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800" y="1233735"/>
            <a:ext cx="2712475" cy="20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25" y="3416800"/>
            <a:ext cx="8048926" cy="9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idx="1" type="body"/>
          </p:nvPr>
        </p:nvSpPr>
        <p:spPr>
          <a:xfrm>
            <a:off x="624125" y="1233725"/>
            <a:ext cx="3057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Golos Text"/>
              <a:buNone/>
            </a:pPr>
            <a:r>
              <a:rPr lang="ru-RU" sz="2320">
                <a:latin typeface="Calibri"/>
                <a:ea typeface="Calibri"/>
                <a:cs typeface="Calibri"/>
                <a:sym typeface="Calibri"/>
              </a:rPr>
              <a:t>Текст истории пишется вручную (или с помощью ИИ) и </a:t>
            </a:r>
            <a:r>
              <a:rPr lang="ru-RU" sz="2320">
                <a:latin typeface="Calibri"/>
                <a:ea typeface="Calibri"/>
                <a:cs typeface="Calibri"/>
                <a:sym typeface="Calibri"/>
              </a:rPr>
              <a:t>связывается</a:t>
            </a:r>
            <a:r>
              <a:rPr lang="ru-RU" sz="2320">
                <a:latin typeface="Calibri"/>
                <a:ea typeface="Calibri"/>
                <a:cs typeface="Calibri"/>
                <a:sym typeface="Calibri"/>
              </a:rPr>
              <a:t> с изображениями и метками классов по схеме “один ко многим”</a:t>
            </a:r>
            <a:endParaRPr sz="23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2727"/>
              <a:buFont typeface="Golos Text SemiBold"/>
              <a:buNone/>
            </a:pPr>
            <a:r>
              <a:rPr b="0" lang="ru-RU" sz="4400">
                <a:latin typeface="Calibri"/>
                <a:ea typeface="Calibri"/>
                <a:cs typeface="Calibri"/>
                <a:sym typeface="Calibri"/>
              </a:rPr>
              <a:t>Источники данных и примеры</a:t>
            </a:r>
            <a:endParaRPr/>
          </a:p>
        </p:txBody>
      </p:sp>
      <p:sp>
        <p:nvSpPr>
          <p:cNvPr id="310" name="Google Shape;310;p54"/>
          <p:cNvSpPr txBox="1"/>
          <p:nvPr/>
        </p:nvSpPr>
        <p:spPr>
          <a:xfrm>
            <a:off x="5076125" y="1097725"/>
            <a:ext cx="3872100" cy="1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{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"images":[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 "id":1, "file_name":"key_001.jpg", "width":1280, "height":960 },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 "id":2, "file_name":"phone_007.jpg", ... 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],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"categories":[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 "id":1, "name":"key" },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 "id":2, "name":"phone" 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],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"annotations":[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 "image_id":1, "category_id":1, "bbox":[...], "segmentation":[...] 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]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1" name="Google Shape;311;p54"/>
          <p:cNvSpPr txBox="1"/>
          <p:nvPr/>
        </p:nvSpPr>
        <p:spPr>
          <a:xfrm>
            <a:off x="5150775" y="2697825"/>
            <a:ext cx="3555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{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"story_id": "01",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"title": "След ожога",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"nodes": [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"node_id": 1,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"class_id": "key",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"prompt": "Детектив заметил тонкую царапину...",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"reveal": "Это был след горелого металла.",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},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{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"node_id": 2,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"class_id": "phone",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"prompt": "Старый аппарат мигал красным...",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  "reveal": "Не вызов — тревожный сигнал.",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  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 ]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}</a:t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2" name="Google Shape;312;p54"/>
          <p:cNvSpPr txBox="1"/>
          <p:nvPr/>
        </p:nvSpPr>
        <p:spPr>
          <a:xfrm>
            <a:off x="3765175" y="1580025"/>
            <a:ext cx="1428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Изображения </a:t>
            </a:r>
            <a:r>
              <a:rPr lang="ru-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-</a:t>
            </a:r>
            <a:endParaRPr sz="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313" name="Google Shape;313;p54"/>
          <p:cNvSpPr txBox="1"/>
          <p:nvPr/>
        </p:nvSpPr>
        <p:spPr>
          <a:xfrm>
            <a:off x="3958475" y="3337675"/>
            <a:ext cx="1428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Истории </a:t>
            </a:r>
            <a:r>
              <a:rPr lang="ru-RU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-</a:t>
            </a:r>
            <a:endParaRPr sz="5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>
            <p:ph idx="1" type="body"/>
          </p:nvPr>
        </p:nvSpPr>
        <p:spPr>
          <a:xfrm>
            <a:off x="624113" y="1233715"/>
            <a:ext cx="71700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rPr b="1" lang="ru-RU"/>
              <a:t>Уровень 1 – визуальная сцена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ограничивающие рамки (bbox)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полигон / RLE-маски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rPr b="1" lang="ru-RU"/>
              <a:t>Уровень 2 – сюжетный узел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prompt (загадка до распознания)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-RU"/>
              <a:t>reveal (текст после успешного распознания)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</a:pPr>
            <a:r>
              <a:t/>
            </a:r>
            <a:endParaRPr/>
          </a:p>
        </p:txBody>
      </p:sp>
      <p:sp>
        <p:nvSpPr>
          <p:cNvPr id="319" name="Google Shape;319;p5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-RU"/>
              <a:t>Уровни разметки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